
<file path=[Content_Types].xml><?xml version="1.0" encoding="utf-8"?>
<Types xmlns="http://schemas.openxmlformats.org/package/2006/content-types">
  <Default Extension="bin" ContentType="image/unknown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57" d="100"/>
          <a:sy n="57" d="100"/>
        </p:scale>
        <p:origin x="40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6040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with the conference frame, then state your research title and one-line significance. Mention your track and program.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through the roadmap of your talk in under 30 seconds so the audience knows what to expect.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a divider between major parts of the talk to give the audience a breath and a signpost.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standard content layout: lead sentence, then 3–4 supporting points. Keep to one idea per bullet.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two columns to compare, contrast, or pair an approach with its rationale.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 one figure at a time and tell the audience exactly what to look at. Drag your own chart or photo onto the placeholder.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Lead with the headline numbers, then the comparison. Round figures and avoid clutter.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Land one memorable sentence. This is the line you want the audience to repeat afterward.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Thank the audience, invite questions, and leave your contact on screen during discussion.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bin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bin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bin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30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76150"/>
          </a:xfrm>
          <a:prstGeom prst="rect">
            <a:avLst/>
          </a:prstGeom>
          <a:gradFill rotWithShape="1">
            <a:gsLst>
              <a:gs pos="0">
                <a:srgbClr val="B68A20">
                  <a:alpha val="100000"/>
                </a:srgbClr>
              </a:gs>
              <a:gs pos="100000">
                <a:srgbClr val="F0B83A">
                  <a:alpha val="100000"/>
                </a:srgbClr>
              </a:gs>
            </a:gsLst>
            <a:lin ang="0" scaled="0"/>
          </a:gra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alphaModFix amt="7000"/>
          </a:blip>
          <a:stretch>
            <a:fillRect/>
          </a:stretch>
        </p:blipFill>
        <p:spPr>
          <a:xfrm>
            <a:off x="12382500" y="1238250"/>
            <a:ext cx="7810500" cy="78105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838150" y="704825"/>
            <a:ext cx="609575" cy="609575"/>
          </a:xfrm>
          <a:prstGeom prst="ellipse">
            <a:avLst/>
          </a:prstGeom>
          <a:solidFill>
            <a:srgbClr val="FAF7F1"/>
          </a:solidFill>
          <a:ln/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50" y="704825"/>
            <a:ext cx="609575" cy="609575"/>
          </a:xfrm>
          <a:prstGeom prst="ellipse">
            <a:avLst/>
          </a:prstGeom>
        </p:spPr>
      </p:pic>
      <p:sp>
        <p:nvSpPr>
          <p:cNvPr id="6" name="Text 2"/>
          <p:cNvSpPr/>
          <p:nvPr/>
        </p:nvSpPr>
        <p:spPr>
          <a:xfrm>
            <a:off x="1619126" y="778123"/>
            <a:ext cx="4107030" cy="2952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500" b="1" kern="0" spc="15" dirty="0">
                <a:solidFill>
                  <a:srgbClr val="FAF7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An-Najah National University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1619126" y="1035286"/>
            <a:ext cx="4107030" cy="2438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200" kern="0" spc="60" dirty="0">
                <a:solidFill>
                  <a:srgbClr val="9DAF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Faculty of Graduate Studies · Nablus, Palestine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15763081" y="884597"/>
            <a:ext cx="1686768" cy="28813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725" b="1" kern="0" spc="52" dirty="0">
                <a:solidFill>
                  <a:srgbClr val="F0B8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Aug 8–9, 2026</a:t>
            </a:r>
            <a:endParaRPr lang="en-US" sz="1725" dirty="0"/>
          </a:p>
        </p:txBody>
      </p:sp>
      <p:sp>
        <p:nvSpPr>
          <p:cNvPr id="9" name="Shape 5"/>
          <p:cNvSpPr/>
          <p:nvPr/>
        </p:nvSpPr>
        <p:spPr>
          <a:xfrm>
            <a:off x="838150" y="2940472"/>
            <a:ext cx="342863" cy="28525"/>
          </a:xfrm>
          <a:prstGeom prst="rect">
            <a:avLst/>
          </a:prstGeom>
          <a:solidFill>
            <a:srgbClr val="B68A20"/>
          </a:solidFill>
          <a:ln/>
        </p:spPr>
      </p:sp>
      <p:sp>
        <p:nvSpPr>
          <p:cNvPr id="10" name="Text 6"/>
          <p:cNvSpPr/>
          <p:nvPr/>
        </p:nvSpPr>
        <p:spPr>
          <a:xfrm>
            <a:off x="1314338" y="2857500"/>
            <a:ext cx="6767469" cy="23256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350" b="1" kern="0" spc="203" dirty="0">
                <a:solidFill>
                  <a:srgbClr val="E8C2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INTERNATIONAL CONFERENCE FOR GRADUATE STUDENTS</a:t>
            </a:r>
            <a:endParaRPr lang="en-US" sz="1350" dirty="0"/>
          </a:p>
        </p:txBody>
      </p:sp>
      <p:sp>
        <p:nvSpPr>
          <p:cNvPr id="11" name="Text 7"/>
          <p:cNvSpPr/>
          <p:nvPr/>
        </p:nvSpPr>
        <p:spPr>
          <a:xfrm>
            <a:off x="838150" y="3337719"/>
            <a:ext cx="12871754" cy="18554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6750" b="1" kern="0" spc="-67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Your Research Title Goes Here</a:t>
            </a:r>
            <a:endParaRPr lang="en-US" sz="6750" dirty="0"/>
          </a:p>
        </p:txBody>
      </p:sp>
      <p:sp>
        <p:nvSpPr>
          <p:cNvPr id="12" name="Text 8"/>
          <p:cNvSpPr/>
          <p:nvPr/>
        </p:nvSpPr>
        <p:spPr>
          <a:xfrm>
            <a:off x="838150" y="5440784"/>
            <a:ext cx="8829675" cy="80952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025" dirty="0">
                <a:solidFill>
                  <a:srgbClr val="C9D3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concise one-sentence statement of what your study investigates and why it matters.</a:t>
            </a:r>
            <a:endParaRPr lang="en-US" sz="2025" dirty="0"/>
          </a:p>
        </p:txBody>
      </p:sp>
      <p:sp>
        <p:nvSpPr>
          <p:cNvPr id="13" name="Text 9"/>
          <p:cNvSpPr/>
          <p:nvPr/>
        </p:nvSpPr>
        <p:spPr>
          <a:xfrm>
            <a:off x="838150" y="6612248"/>
            <a:ext cx="13746534" cy="292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Presenter Name</a:t>
            </a:r>
            <a:endParaRPr lang="en-US" sz="1725" dirty="0"/>
          </a:p>
        </p:txBody>
      </p:sp>
      <p:sp>
        <p:nvSpPr>
          <p:cNvPr id="14" name="Text 10"/>
          <p:cNvSpPr/>
          <p:nvPr/>
        </p:nvSpPr>
        <p:spPr>
          <a:xfrm>
            <a:off x="838150" y="6885285"/>
            <a:ext cx="13746534" cy="244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dirty="0">
                <a:solidFill>
                  <a:srgbClr val="9DAF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Graduate Program · Department · Co-authors</a:t>
            </a:r>
            <a:endParaRPr lang="en-US" sz="1350" dirty="0"/>
          </a:p>
        </p:txBody>
      </p:sp>
      <p:sp>
        <p:nvSpPr>
          <p:cNvPr id="15" name="Shape 11"/>
          <p:cNvSpPr/>
          <p:nvPr/>
        </p:nvSpPr>
        <p:spPr>
          <a:xfrm>
            <a:off x="838150" y="9162355"/>
            <a:ext cx="16611699" cy="9525"/>
          </a:xfrm>
          <a:prstGeom prst="rect">
            <a:avLst/>
          </a:prstGeom>
          <a:solidFill>
            <a:srgbClr val="FFFFFF">
              <a:alpha val="18000"/>
            </a:srgbClr>
          </a:solidFill>
          <a:ln/>
        </p:spPr>
      </p:sp>
      <p:sp>
        <p:nvSpPr>
          <p:cNvPr id="16" name="Text 12"/>
          <p:cNvSpPr/>
          <p:nvPr/>
        </p:nvSpPr>
        <p:spPr>
          <a:xfrm>
            <a:off x="838150" y="9419084"/>
            <a:ext cx="7590048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425" dirty="0">
                <a:solidFill>
                  <a:srgbClr val="E2DBC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Horizons of Research and Innovation — Graduate Students' Visions for the Future</a:t>
            </a:r>
            <a:endParaRPr lang="en-US" sz="1425" dirty="0"/>
          </a:p>
        </p:txBody>
      </p:sp>
      <p:sp>
        <p:nvSpPr>
          <p:cNvPr id="17" name="Shape 13"/>
          <p:cNvSpPr/>
          <p:nvPr/>
        </p:nvSpPr>
        <p:spPr>
          <a:xfrm>
            <a:off x="13313792" y="9379830"/>
            <a:ext cx="2320478" cy="316632"/>
          </a:xfrm>
          <a:prstGeom prst="roundRect">
            <a:avLst>
              <a:gd name="adj" fmla="val 50000"/>
            </a:avLst>
          </a:prstGeom>
          <a:ln w="7937">
            <a:solidFill>
              <a:srgbClr val="B68A20"/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13474129" y="9444918"/>
            <a:ext cx="2076003" cy="22455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75" b="1" kern="0" spc="77" dirty="0">
                <a:solidFill>
                  <a:srgbClr val="F0B8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Track · Natural Sciences</a:t>
            </a:r>
            <a:endParaRPr lang="en-US" sz="1275" dirty="0"/>
          </a:p>
        </p:txBody>
      </p:sp>
      <p:sp>
        <p:nvSpPr>
          <p:cNvPr id="19" name="Text 15"/>
          <p:cNvSpPr/>
          <p:nvPr/>
        </p:nvSpPr>
        <p:spPr>
          <a:xfrm>
            <a:off x="15767596" y="9438927"/>
            <a:ext cx="1850479" cy="2365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275" kern="0" spc="51" dirty="0">
                <a:solidFill>
                  <a:srgbClr val="9DAF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Prince Turki Theater</a:t>
            </a:r>
            <a:endParaRPr lang="en-US" sz="1275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E8C289A-8702-4243-8EF9-4174CCE1353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7875261" y="271734"/>
            <a:ext cx="1837011" cy="183701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38150" y="959259"/>
            <a:ext cx="323825" cy="28525"/>
          </a:xfrm>
          <a:prstGeom prst="rect">
            <a:avLst/>
          </a:prstGeom>
          <a:solidFill>
            <a:srgbClr val="B68A20"/>
          </a:solidFill>
          <a:ln/>
        </p:spPr>
      </p:sp>
      <p:sp>
        <p:nvSpPr>
          <p:cNvPr id="3" name="Text 1"/>
          <p:cNvSpPr/>
          <p:nvPr/>
        </p:nvSpPr>
        <p:spPr>
          <a:xfrm>
            <a:off x="1295301" y="876288"/>
            <a:ext cx="999306" cy="23256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350" b="1" kern="0" spc="203" dirty="0">
                <a:solidFill>
                  <a:srgbClr val="163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OUTLINE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838150" y="1219150"/>
            <a:ext cx="6025381" cy="73263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4800" b="1" kern="0" spc="-48" dirty="0">
                <a:solidFill>
                  <a:srgbClr val="1630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Presentation Outline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838150" y="2743150"/>
            <a:ext cx="685775" cy="4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300" b="1" dirty="0">
                <a:solidFill>
                  <a:srgbClr val="B68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3300" dirty="0"/>
          </a:p>
        </p:txBody>
      </p:sp>
      <p:sp>
        <p:nvSpPr>
          <p:cNvPr id="6" name="Text 4"/>
          <p:cNvSpPr/>
          <p:nvPr/>
        </p:nvSpPr>
        <p:spPr>
          <a:xfrm>
            <a:off x="1695338" y="2743150"/>
            <a:ext cx="4951847" cy="3436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63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Background &amp; Motivation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1695338" y="3105857"/>
            <a:ext cx="4951847" cy="309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425" dirty="0">
                <a:solidFill>
                  <a:srgbClr val="6A60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problem, its context, and why it is worth solving.</a:t>
            </a:r>
            <a:endParaRPr lang="en-US" sz="1425" dirty="0"/>
          </a:p>
        </p:txBody>
      </p:sp>
      <p:sp>
        <p:nvSpPr>
          <p:cNvPr id="8" name="Text 6"/>
          <p:cNvSpPr/>
          <p:nvPr/>
        </p:nvSpPr>
        <p:spPr>
          <a:xfrm>
            <a:off x="9601150" y="2743150"/>
            <a:ext cx="685775" cy="4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300" b="1" dirty="0">
                <a:solidFill>
                  <a:srgbClr val="B68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3300" dirty="0"/>
          </a:p>
        </p:txBody>
      </p:sp>
      <p:sp>
        <p:nvSpPr>
          <p:cNvPr id="9" name="Text 7"/>
          <p:cNvSpPr/>
          <p:nvPr/>
        </p:nvSpPr>
        <p:spPr>
          <a:xfrm>
            <a:off x="10458338" y="2743150"/>
            <a:ext cx="5218422" cy="3436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63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Research Questions</a:t>
            </a:r>
            <a:endParaRPr lang="en-US" sz="2100" dirty="0"/>
          </a:p>
        </p:txBody>
      </p:sp>
      <p:sp>
        <p:nvSpPr>
          <p:cNvPr id="10" name="Text 8"/>
          <p:cNvSpPr/>
          <p:nvPr/>
        </p:nvSpPr>
        <p:spPr>
          <a:xfrm>
            <a:off x="10458338" y="3105857"/>
            <a:ext cx="5218422" cy="309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425" dirty="0">
                <a:solidFill>
                  <a:srgbClr val="6A60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specific questions or hypotheses guiding the work.</a:t>
            </a:r>
            <a:endParaRPr lang="en-US" sz="1425" dirty="0"/>
          </a:p>
        </p:txBody>
      </p:sp>
      <p:sp>
        <p:nvSpPr>
          <p:cNvPr id="11" name="Text 9"/>
          <p:cNvSpPr/>
          <p:nvPr/>
        </p:nvSpPr>
        <p:spPr>
          <a:xfrm>
            <a:off x="838150" y="3758282"/>
            <a:ext cx="685775" cy="4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300" b="1" dirty="0">
                <a:solidFill>
                  <a:srgbClr val="B68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3300" dirty="0"/>
          </a:p>
        </p:txBody>
      </p:sp>
      <p:sp>
        <p:nvSpPr>
          <p:cNvPr id="12" name="Text 10"/>
          <p:cNvSpPr/>
          <p:nvPr/>
        </p:nvSpPr>
        <p:spPr>
          <a:xfrm>
            <a:off x="1695338" y="3758282"/>
            <a:ext cx="4305188" cy="3436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63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Methodology</a:t>
            </a:r>
            <a:endParaRPr lang="en-US" sz="2100" dirty="0"/>
          </a:p>
        </p:txBody>
      </p:sp>
      <p:sp>
        <p:nvSpPr>
          <p:cNvPr id="13" name="Text 11"/>
          <p:cNvSpPr/>
          <p:nvPr/>
        </p:nvSpPr>
        <p:spPr>
          <a:xfrm>
            <a:off x="1695338" y="4120989"/>
            <a:ext cx="4305188" cy="309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425" dirty="0">
                <a:solidFill>
                  <a:srgbClr val="6A60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Approach, data, and tools used to investigate.</a:t>
            </a:r>
            <a:endParaRPr lang="en-US" sz="1425" dirty="0"/>
          </a:p>
        </p:txBody>
      </p:sp>
      <p:sp>
        <p:nvSpPr>
          <p:cNvPr id="14" name="Text 12"/>
          <p:cNvSpPr/>
          <p:nvPr/>
        </p:nvSpPr>
        <p:spPr>
          <a:xfrm>
            <a:off x="9601150" y="3758282"/>
            <a:ext cx="685775" cy="4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300" b="1" dirty="0">
                <a:solidFill>
                  <a:srgbClr val="B68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3300" dirty="0"/>
          </a:p>
        </p:txBody>
      </p:sp>
      <p:sp>
        <p:nvSpPr>
          <p:cNvPr id="15" name="Text 13"/>
          <p:cNvSpPr/>
          <p:nvPr/>
        </p:nvSpPr>
        <p:spPr>
          <a:xfrm>
            <a:off x="10458338" y="3758282"/>
            <a:ext cx="4081791" cy="3436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63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Findings &amp; Results</a:t>
            </a:r>
            <a:endParaRPr lang="en-US" sz="2100" dirty="0"/>
          </a:p>
        </p:txBody>
      </p:sp>
      <p:sp>
        <p:nvSpPr>
          <p:cNvPr id="16" name="Text 14"/>
          <p:cNvSpPr/>
          <p:nvPr/>
        </p:nvSpPr>
        <p:spPr>
          <a:xfrm>
            <a:off x="10458338" y="4120989"/>
            <a:ext cx="4081791" cy="309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425" dirty="0">
                <a:solidFill>
                  <a:srgbClr val="6A60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the evidence shows, with key figures.</a:t>
            </a:r>
            <a:endParaRPr lang="en-US" sz="1425" dirty="0"/>
          </a:p>
        </p:txBody>
      </p:sp>
      <p:sp>
        <p:nvSpPr>
          <p:cNvPr id="17" name="Text 15"/>
          <p:cNvSpPr/>
          <p:nvPr/>
        </p:nvSpPr>
        <p:spPr>
          <a:xfrm>
            <a:off x="838150" y="4773414"/>
            <a:ext cx="685775" cy="4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300" b="1" dirty="0">
                <a:solidFill>
                  <a:srgbClr val="B68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3300" dirty="0"/>
          </a:p>
        </p:txBody>
      </p:sp>
      <p:sp>
        <p:nvSpPr>
          <p:cNvPr id="18" name="Text 16"/>
          <p:cNvSpPr/>
          <p:nvPr/>
        </p:nvSpPr>
        <p:spPr>
          <a:xfrm>
            <a:off x="1695338" y="4773414"/>
            <a:ext cx="4317535" cy="3436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63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Conclusions &amp; Impact</a:t>
            </a:r>
            <a:endParaRPr lang="en-US" sz="2100" dirty="0"/>
          </a:p>
        </p:txBody>
      </p:sp>
      <p:sp>
        <p:nvSpPr>
          <p:cNvPr id="19" name="Text 17"/>
          <p:cNvSpPr/>
          <p:nvPr/>
        </p:nvSpPr>
        <p:spPr>
          <a:xfrm>
            <a:off x="1695338" y="5136120"/>
            <a:ext cx="4317535" cy="309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425" dirty="0">
                <a:solidFill>
                  <a:srgbClr val="6A60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Implications, limitations, and future directions.</a:t>
            </a:r>
            <a:endParaRPr lang="en-US" sz="1425" dirty="0"/>
          </a:p>
        </p:txBody>
      </p:sp>
      <p:sp>
        <p:nvSpPr>
          <p:cNvPr id="20" name="Shape 18"/>
          <p:cNvSpPr/>
          <p:nvPr/>
        </p:nvSpPr>
        <p:spPr>
          <a:xfrm>
            <a:off x="838150" y="9421937"/>
            <a:ext cx="16611699" cy="9525"/>
          </a:xfrm>
          <a:prstGeom prst="rect">
            <a:avLst/>
          </a:prstGeom>
          <a:solidFill>
            <a:srgbClr val="E2DBCE"/>
          </a:solidFill>
          <a:ln/>
        </p:spPr>
      </p:sp>
      <p:pic>
        <p:nvPicPr>
          <p:cNvPr id="2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50" y="9601274"/>
            <a:ext cx="247613" cy="247613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1219088" y="9631784"/>
            <a:ext cx="853145" cy="22463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75" b="1" kern="0" spc="38" dirty="0">
                <a:solidFill>
                  <a:srgbClr val="163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FGS 2026</a:t>
            </a:r>
            <a:endParaRPr lang="en-US" sz="1275" dirty="0"/>
          </a:p>
        </p:txBody>
      </p:sp>
      <p:sp>
        <p:nvSpPr>
          <p:cNvPr id="23" name="Text 20"/>
          <p:cNvSpPr/>
          <p:nvPr/>
        </p:nvSpPr>
        <p:spPr>
          <a:xfrm>
            <a:off x="2129358" y="9625831"/>
            <a:ext cx="134925" cy="2365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275" kern="0" spc="38" dirty="0">
                <a:solidFill>
                  <a:srgbClr val="C9C0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</a:t>
            </a:r>
            <a:endParaRPr lang="en-US" sz="1275" dirty="0"/>
          </a:p>
        </p:txBody>
      </p:sp>
      <p:sp>
        <p:nvSpPr>
          <p:cNvPr id="24" name="Text 21"/>
          <p:cNvSpPr/>
          <p:nvPr/>
        </p:nvSpPr>
        <p:spPr>
          <a:xfrm>
            <a:off x="2321409" y="9625831"/>
            <a:ext cx="3078106" cy="2365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275" kern="0" spc="38" dirty="0">
                <a:solidFill>
                  <a:srgbClr val="8A80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Horizons of Research &amp; Innovation</a:t>
            </a:r>
            <a:endParaRPr lang="en-US" sz="1275" dirty="0"/>
          </a:p>
        </p:txBody>
      </p:sp>
      <p:sp>
        <p:nvSpPr>
          <p:cNvPr id="25" name="Text 22"/>
          <p:cNvSpPr/>
          <p:nvPr/>
        </p:nvSpPr>
        <p:spPr>
          <a:xfrm>
            <a:off x="13548320" y="9625831"/>
            <a:ext cx="4291682" cy="2365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275" kern="0" spc="38" dirty="0">
                <a:solidFill>
                  <a:srgbClr val="8A80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An-Najah National University · Nablus, Palestine</a:t>
            </a:r>
            <a:endParaRPr lang="en-US" sz="127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F24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6150" cy="10287000"/>
          </a:xfrm>
          <a:prstGeom prst="rect">
            <a:avLst/>
          </a:prstGeom>
          <a:gradFill rotWithShape="1">
            <a:gsLst>
              <a:gs pos="0">
                <a:srgbClr val="B68A20">
                  <a:alpha val="100000"/>
                </a:srgbClr>
              </a:gs>
              <a:gs pos="100000">
                <a:srgbClr val="F0B83A">
                  <a:alpha val="100000"/>
                </a:srgbClr>
              </a:gs>
            </a:gsLst>
            <a:lin ang="5400000" scaled="0"/>
          </a:gradFill>
          <a:ln/>
        </p:spPr>
      </p:sp>
      <p:sp>
        <p:nvSpPr>
          <p:cNvPr id="3" name="Text 1"/>
          <p:cNvSpPr/>
          <p:nvPr/>
        </p:nvSpPr>
        <p:spPr>
          <a:xfrm>
            <a:off x="12548257" y="2667000"/>
            <a:ext cx="5685067" cy="4991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9000" b="1" dirty="0">
                <a:solidFill>
                  <a:srgbClr val="FFFFFF">
                    <a:alpha val="5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39000" dirty="0"/>
          </a:p>
        </p:txBody>
      </p:sp>
      <p:sp>
        <p:nvSpPr>
          <p:cNvPr id="4" name="Shape 2"/>
          <p:cNvSpPr/>
          <p:nvPr/>
        </p:nvSpPr>
        <p:spPr>
          <a:xfrm>
            <a:off x="1333500" y="3638941"/>
            <a:ext cx="342863" cy="28525"/>
          </a:xfrm>
          <a:prstGeom prst="rect">
            <a:avLst/>
          </a:prstGeom>
          <a:solidFill>
            <a:srgbClr val="B68A20"/>
          </a:solidFill>
          <a:ln/>
        </p:spPr>
      </p:sp>
      <p:sp>
        <p:nvSpPr>
          <p:cNvPr id="5" name="Text 3"/>
          <p:cNvSpPr/>
          <p:nvPr/>
        </p:nvSpPr>
        <p:spPr>
          <a:xfrm>
            <a:off x="1809688" y="3550016"/>
            <a:ext cx="1765759" cy="244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425" b="1" kern="0" spc="257" dirty="0">
                <a:solidFill>
                  <a:srgbClr val="E8C2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ONE</a:t>
            </a:r>
            <a:endParaRPr lang="en-US" sz="1425" dirty="0"/>
          </a:p>
        </p:txBody>
      </p:sp>
      <p:sp>
        <p:nvSpPr>
          <p:cNvPr id="6" name="Text 4"/>
          <p:cNvSpPr/>
          <p:nvPr/>
        </p:nvSpPr>
        <p:spPr>
          <a:xfrm>
            <a:off x="1333500" y="4023041"/>
            <a:ext cx="12361545" cy="176624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6300" b="1" kern="0" spc="-63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Background &amp; Motivation</a:t>
            </a:r>
            <a:endParaRPr lang="en-US" sz="6300" dirty="0"/>
          </a:p>
        </p:txBody>
      </p:sp>
      <p:sp>
        <p:nvSpPr>
          <p:cNvPr id="7" name="Text 5"/>
          <p:cNvSpPr/>
          <p:nvPr/>
        </p:nvSpPr>
        <p:spPr>
          <a:xfrm>
            <a:off x="1333500" y="5998797"/>
            <a:ext cx="7456170" cy="7762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55000"/>
              </a:lnSpc>
              <a:buNone/>
            </a:pPr>
            <a:r>
              <a:rPr lang="en-US" sz="1875" dirty="0">
                <a:solidFill>
                  <a:srgbClr val="C9D3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one-line framing of what this section covers and the question it sets up.</a:t>
            </a:r>
            <a:endParaRPr lang="en-US" sz="187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38150" y="959259"/>
            <a:ext cx="323825" cy="28525"/>
          </a:xfrm>
          <a:prstGeom prst="rect">
            <a:avLst/>
          </a:prstGeom>
          <a:solidFill>
            <a:srgbClr val="B68A20"/>
          </a:solidFill>
          <a:ln/>
        </p:spPr>
      </p:sp>
      <p:sp>
        <p:nvSpPr>
          <p:cNvPr id="3" name="Text 1"/>
          <p:cNvSpPr/>
          <p:nvPr/>
        </p:nvSpPr>
        <p:spPr>
          <a:xfrm>
            <a:off x="1295301" y="876288"/>
            <a:ext cx="1634654" cy="23256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350" b="1" kern="0" spc="203" dirty="0">
                <a:solidFill>
                  <a:srgbClr val="163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BACKGROUND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838150" y="1219150"/>
            <a:ext cx="12279684" cy="65530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4500" b="1" kern="0" spc="-45" dirty="0">
                <a:solidFill>
                  <a:srgbClr val="1630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clear, single-idea slide title</a:t>
            </a:r>
            <a:endParaRPr lang="en-US" sz="4500" dirty="0"/>
          </a:p>
        </p:txBody>
      </p:sp>
      <p:sp>
        <p:nvSpPr>
          <p:cNvPr id="5" name="Text 3"/>
          <p:cNvSpPr/>
          <p:nvPr/>
        </p:nvSpPr>
        <p:spPr>
          <a:xfrm>
            <a:off x="838150" y="2743150"/>
            <a:ext cx="11498249" cy="83061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1950" dirty="0">
                <a:solidFill>
                  <a:srgbClr val="4A42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with one lead sentence that frames the point of this slide, then support it with the bullets below.</a:t>
            </a:r>
            <a:endParaRPr lang="en-US" sz="1950" dirty="0"/>
          </a:p>
        </p:txBody>
      </p:sp>
      <p:sp>
        <p:nvSpPr>
          <p:cNvPr id="6" name="Shape 4"/>
          <p:cNvSpPr/>
          <p:nvPr/>
        </p:nvSpPr>
        <p:spPr>
          <a:xfrm>
            <a:off x="838150" y="4200488"/>
            <a:ext cx="114288" cy="114288"/>
          </a:xfrm>
          <a:prstGeom prst="rect">
            <a:avLst/>
          </a:prstGeom>
          <a:solidFill>
            <a:srgbClr val="B68A20"/>
          </a:solidFill>
          <a:ln/>
        </p:spPr>
      </p:sp>
      <p:sp>
        <p:nvSpPr>
          <p:cNvPr id="7" name="Text 5"/>
          <p:cNvSpPr/>
          <p:nvPr/>
        </p:nvSpPr>
        <p:spPr>
          <a:xfrm>
            <a:off x="1142938" y="4095750"/>
            <a:ext cx="5454575" cy="380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800" dirty="0">
                <a:solidFill>
                  <a:srgbClr val="1A14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 supporting point — concise and specific.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838150" y="4810001"/>
            <a:ext cx="114288" cy="114288"/>
          </a:xfrm>
          <a:prstGeom prst="rect">
            <a:avLst/>
          </a:prstGeom>
          <a:solidFill>
            <a:srgbClr val="B68A20"/>
          </a:solidFill>
          <a:ln/>
        </p:spPr>
      </p:sp>
      <p:sp>
        <p:nvSpPr>
          <p:cNvPr id="9" name="Text 7"/>
          <p:cNvSpPr/>
          <p:nvPr/>
        </p:nvSpPr>
        <p:spPr>
          <a:xfrm>
            <a:off x="1142938" y="4705263"/>
            <a:ext cx="6487864" cy="380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800" dirty="0">
                <a:solidFill>
                  <a:srgbClr val="1A14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Second point, ideally backed by evidence or a citation.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838150" y="5419514"/>
            <a:ext cx="114288" cy="114288"/>
          </a:xfrm>
          <a:prstGeom prst="rect">
            <a:avLst/>
          </a:prstGeom>
          <a:solidFill>
            <a:srgbClr val="B68A20"/>
          </a:solidFill>
          <a:ln/>
        </p:spPr>
      </p:sp>
      <p:sp>
        <p:nvSpPr>
          <p:cNvPr id="11" name="Text 9"/>
          <p:cNvSpPr/>
          <p:nvPr/>
        </p:nvSpPr>
        <p:spPr>
          <a:xfrm>
            <a:off x="1142938" y="5314776"/>
            <a:ext cx="6004030" cy="380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800" dirty="0">
                <a:solidFill>
                  <a:srgbClr val="1A14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Third point that leads naturally into your next slide.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12573062" y="1905000"/>
            <a:ext cx="4876788" cy="2822339"/>
          </a:xfrm>
          <a:prstGeom prst="roundRect">
            <a:avLst>
              <a:gd name="adj" fmla="val 2700"/>
            </a:avLst>
          </a:prstGeom>
          <a:solidFill>
            <a:srgbClr val="16305A"/>
          </a:solidFill>
          <a:ln/>
        </p:spPr>
      </p:sp>
      <p:sp>
        <p:nvSpPr>
          <p:cNvPr id="13" name="Text 11"/>
          <p:cNvSpPr/>
          <p:nvPr/>
        </p:nvSpPr>
        <p:spPr>
          <a:xfrm>
            <a:off x="12992137" y="2324075"/>
            <a:ext cx="4442501" cy="212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144" dirty="0">
                <a:solidFill>
                  <a:srgbClr val="E8C2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FIGURE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2992137" y="2670100"/>
            <a:ext cx="4442501" cy="8763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6600" b="1" dirty="0">
                <a:solidFill>
                  <a:srgbClr val="F0B8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73%</a:t>
            </a:r>
            <a:endParaRPr lang="en-US" sz="6600" dirty="0"/>
          </a:p>
        </p:txBody>
      </p:sp>
      <p:sp>
        <p:nvSpPr>
          <p:cNvPr id="15" name="Text 13"/>
          <p:cNvSpPr/>
          <p:nvPr/>
        </p:nvSpPr>
        <p:spPr>
          <a:xfrm>
            <a:off x="12992137" y="3679713"/>
            <a:ext cx="4159796" cy="66665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650" dirty="0">
                <a:solidFill>
                  <a:srgbClr val="C9D3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standout statistic or callout that anchors the slide's argument.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838150" y="9421937"/>
            <a:ext cx="16611699" cy="9525"/>
          </a:xfrm>
          <a:prstGeom prst="rect">
            <a:avLst/>
          </a:prstGeom>
          <a:solidFill>
            <a:srgbClr val="E2DBCE"/>
          </a:solidFill>
          <a:ln/>
        </p:spPr>
      </p:sp>
      <p:pic>
        <p:nvPicPr>
          <p:cNvPr id="1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50" y="9601274"/>
            <a:ext cx="247613" cy="247613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1219088" y="9631784"/>
            <a:ext cx="853145" cy="22463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75" b="1" kern="0" spc="38" dirty="0">
                <a:solidFill>
                  <a:srgbClr val="163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FGS 2026</a:t>
            </a:r>
            <a:endParaRPr lang="en-US" sz="1275" dirty="0"/>
          </a:p>
        </p:txBody>
      </p:sp>
      <p:sp>
        <p:nvSpPr>
          <p:cNvPr id="19" name="Text 16"/>
          <p:cNvSpPr/>
          <p:nvPr/>
        </p:nvSpPr>
        <p:spPr>
          <a:xfrm>
            <a:off x="2129358" y="9625831"/>
            <a:ext cx="134925" cy="2365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275" kern="0" spc="38" dirty="0">
                <a:solidFill>
                  <a:srgbClr val="C9C0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</a:t>
            </a:r>
            <a:endParaRPr lang="en-US" sz="1275" dirty="0"/>
          </a:p>
        </p:txBody>
      </p:sp>
      <p:sp>
        <p:nvSpPr>
          <p:cNvPr id="20" name="Text 17"/>
          <p:cNvSpPr/>
          <p:nvPr/>
        </p:nvSpPr>
        <p:spPr>
          <a:xfrm>
            <a:off x="2321409" y="9625831"/>
            <a:ext cx="3078106" cy="2365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275" kern="0" spc="38" dirty="0">
                <a:solidFill>
                  <a:srgbClr val="8A80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Horizons of Research &amp; Innovation</a:t>
            </a:r>
            <a:endParaRPr lang="en-US" sz="1275" dirty="0"/>
          </a:p>
        </p:txBody>
      </p:sp>
      <p:sp>
        <p:nvSpPr>
          <p:cNvPr id="21" name="Text 18"/>
          <p:cNvSpPr/>
          <p:nvPr/>
        </p:nvSpPr>
        <p:spPr>
          <a:xfrm>
            <a:off x="13548320" y="9625831"/>
            <a:ext cx="4291682" cy="2365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275" kern="0" spc="38" dirty="0">
                <a:solidFill>
                  <a:srgbClr val="8A80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An-Najah National University · Nablus, Palestine</a:t>
            </a:r>
            <a:endParaRPr lang="en-US" sz="127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38150" y="959259"/>
            <a:ext cx="323825" cy="28525"/>
          </a:xfrm>
          <a:prstGeom prst="rect">
            <a:avLst/>
          </a:prstGeom>
          <a:solidFill>
            <a:srgbClr val="B68A20"/>
          </a:solidFill>
          <a:ln/>
        </p:spPr>
      </p:sp>
      <p:sp>
        <p:nvSpPr>
          <p:cNvPr id="3" name="Text 1"/>
          <p:cNvSpPr/>
          <p:nvPr/>
        </p:nvSpPr>
        <p:spPr>
          <a:xfrm>
            <a:off x="1295301" y="876288"/>
            <a:ext cx="1799183" cy="23256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350" b="1" kern="0" spc="203" dirty="0">
                <a:solidFill>
                  <a:srgbClr val="163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METHODOLOGY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838150" y="1219150"/>
            <a:ext cx="4681724" cy="688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4500" b="1" kern="0" spc="-45" dirty="0">
                <a:solidFill>
                  <a:srgbClr val="1630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Approach &amp; Data</a:t>
            </a:r>
            <a:endParaRPr lang="en-US" sz="4500" dirty="0"/>
          </a:p>
        </p:txBody>
      </p:sp>
      <p:sp>
        <p:nvSpPr>
          <p:cNvPr id="5" name="Shape 3"/>
          <p:cNvSpPr/>
          <p:nvPr/>
        </p:nvSpPr>
        <p:spPr>
          <a:xfrm>
            <a:off x="838150" y="2857500"/>
            <a:ext cx="8039137" cy="27781"/>
          </a:xfrm>
          <a:prstGeom prst="rect">
            <a:avLst/>
          </a:prstGeom>
          <a:solidFill>
            <a:srgbClr val="16305A"/>
          </a:solidFill>
          <a:ln/>
        </p:spPr>
      </p:sp>
      <p:sp>
        <p:nvSpPr>
          <p:cNvPr id="6" name="Text 4"/>
          <p:cNvSpPr/>
          <p:nvPr/>
        </p:nvSpPr>
        <p:spPr>
          <a:xfrm>
            <a:off x="838150" y="3151931"/>
            <a:ext cx="8843051" cy="3635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1630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Approach</a:t>
            </a:r>
            <a:endParaRPr lang="en-US" sz="2250" dirty="0"/>
          </a:p>
        </p:txBody>
      </p:sp>
      <p:sp>
        <p:nvSpPr>
          <p:cNvPr id="7" name="Text 5"/>
          <p:cNvSpPr/>
          <p:nvPr/>
        </p:nvSpPr>
        <p:spPr>
          <a:xfrm>
            <a:off x="838150" y="3667869"/>
            <a:ext cx="8280311" cy="7390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1725" dirty="0">
                <a:solidFill>
                  <a:srgbClr val="4A42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Describe the design of your study and the reasoning behind it in two or three sentences.</a:t>
            </a:r>
            <a:endParaRPr lang="en-US" sz="1725" dirty="0"/>
          </a:p>
        </p:txBody>
      </p:sp>
      <p:sp>
        <p:nvSpPr>
          <p:cNvPr id="8" name="Shape 6"/>
          <p:cNvSpPr/>
          <p:nvPr/>
        </p:nvSpPr>
        <p:spPr>
          <a:xfrm>
            <a:off x="838150" y="4673637"/>
            <a:ext cx="95250" cy="95250"/>
          </a:xfrm>
          <a:prstGeom prst="rect">
            <a:avLst/>
          </a:prstGeom>
          <a:solidFill>
            <a:srgbClr val="B68A20"/>
          </a:solidFill>
          <a:ln/>
        </p:spPr>
      </p:sp>
      <p:sp>
        <p:nvSpPr>
          <p:cNvPr id="9" name="Text 7"/>
          <p:cNvSpPr/>
          <p:nvPr/>
        </p:nvSpPr>
        <p:spPr>
          <a:xfrm>
            <a:off x="1085763" y="4578387"/>
            <a:ext cx="2622717" cy="338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575" dirty="0">
                <a:solidFill>
                  <a:srgbClr val="1A14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Study design and sample</a:t>
            </a:r>
            <a:endParaRPr lang="en-US" sz="1575" dirty="0"/>
          </a:p>
        </p:txBody>
      </p:sp>
      <p:sp>
        <p:nvSpPr>
          <p:cNvPr id="10" name="Shape 8"/>
          <p:cNvSpPr/>
          <p:nvPr/>
        </p:nvSpPr>
        <p:spPr>
          <a:xfrm>
            <a:off x="838150" y="5126074"/>
            <a:ext cx="95250" cy="95250"/>
          </a:xfrm>
          <a:prstGeom prst="rect">
            <a:avLst/>
          </a:prstGeom>
          <a:solidFill>
            <a:srgbClr val="B68A20"/>
          </a:solidFill>
          <a:ln/>
        </p:spPr>
      </p:sp>
      <p:sp>
        <p:nvSpPr>
          <p:cNvPr id="11" name="Text 9"/>
          <p:cNvSpPr/>
          <p:nvPr/>
        </p:nvSpPr>
        <p:spPr>
          <a:xfrm>
            <a:off x="1085763" y="5030824"/>
            <a:ext cx="2430084" cy="338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575" dirty="0">
                <a:solidFill>
                  <a:srgbClr val="1A14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Procedure and controls</a:t>
            </a:r>
            <a:endParaRPr lang="en-US" sz="1575" dirty="0"/>
          </a:p>
        </p:txBody>
      </p:sp>
      <p:sp>
        <p:nvSpPr>
          <p:cNvPr id="12" name="Shape 10"/>
          <p:cNvSpPr/>
          <p:nvPr/>
        </p:nvSpPr>
        <p:spPr>
          <a:xfrm>
            <a:off x="9410650" y="2857500"/>
            <a:ext cx="8039199" cy="27781"/>
          </a:xfrm>
          <a:prstGeom prst="rect">
            <a:avLst/>
          </a:prstGeom>
          <a:solidFill>
            <a:srgbClr val="B68A20"/>
          </a:solidFill>
          <a:ln/>
        </p:spPr>
      </p:sp>
      <p:sp>
        <p:nvSpPr>
          <p:cNvPr id="13" name="Text 11"/>
          <p:cNvSpPr/>
          <p:nvPr/>
        </p:nvSpPr>
        <p:spPr>
          <a:xfrm>
            <a:off x="9410650" y="3151931"/>
            <a:ext cx="8843119" cy="3635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1630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Data &amp; Tools</a:t>
            </a:r>
            <a:endParaRPr lang="en-US" sz="2250" dirty="0"/>
          </a:p>
        </p:txBody>
      </p:sp>
      <p:sp>
        <p:nvSpPr>
          <p:cNvPr id="14" name="Text 12"/>
          <p:cNvSpPr/>
          <p:nvPr/>
        </p:nvSpPr>
        <p:spPr>
          <a:xfrm>
            <a:off x="9410650" y="3667869"/>
            <a:ext cx="8280375" cy="7390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1725" dirty="0">
                <a:solidFill>
                  <a:srgbClr val="4A42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List the datasets, instruments, or analytical tools that produced your evidence.</a:t>
            </a:r>
            <a:endParaRPr lang="en-US" sz="1725" dirty="0"/>
          </a:p>
        </p:txBody>
      </p:sp>
      <p:sp>
        <p:nvSpPr>
          <p:cNvPr id="15" name="Shape 13"/>
          <p:cNvSpPr/>
          <p:nvPr/>
        </p:nvSpPr>
        <p:spPr>
          <a:xfrm>
            <a:off x="9410650" y="4673637"/>
            <a:ext cx="95250" cy="95250"/>
          </a:xfrm>
          <a:prstGeom prst="rect">
            <a:avLst/>
          </a:prstGeom>
          <a:solidFill>
            <a:srgbClr val="B68A20"/>
          </a:solidFill>
          <a:ln/>
        </p:spPr>
      </p:sp>
      <p:sp>
        <p:nvSpPr>
          <p:cNvPr id="16" name="Text 14"/>
          <p:cNvSpPr/>
          <p:nvPr/>
        </p:nvSpPr>
        <p:spPr>
          <a:xfrm>
            <a:off x="9658263" y="4578387"/>
            <a:ext cx="2296387" cy="338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575" dirty="0">
                <a:solidFill>
                  <a:srgbClr val="1A14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sources and size</a:t>
            </a:r>
            <a:endParaRPr lang="en-US" sz="1575" dirty="0"/>
          </a:p>
        </p:txBody>
      </p:sp>
      <p:sp>
        <p:nvSpPr>
          <p:cNvPr id="17" name="Shape 15"/>
          <p:cNvSpPr/>
          <p:nvPr/>
        </p:nvSpPr>
        <p:spPr>
          <a:xfrm>
            <a:off x="9410650" y="5126074"/>
            <a:ext cx="95250" cy="95250"/>
          </a:xfrm>
          <a:prstGeom prst="rect">
            <a:avLst/>
          </a:prstGeom>
          <a:solidFill>
            <a:srgbClr val="B68A20"/>
          </a:solidFill>
          <a:ln/>
        </p:spPr>
      </p:sp>
      <p:sp>
        <p:nvSpPr>
          <p:cNvPr id="18" name="Text 16"/>
          <p:cNvSpPr/>
          <p:nvPr/>
        </p:nvSpPr>
        <p:spPr>
          <a:xfrm>
            <a:off x="9658263" y="5030824"/>
            <a:ext cx="3257029" cy="338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575" dirty="0">
                <a:solidFill>
                  <a:srgbClr val="1A14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Analysis methods and software</a:t>
            </a:r>
            <a:endParaRPr lang="en-US" sz="1575" dirty="0"/>
          </a:p>
        </p:txBody>
      </p:sp>
      <p:sp>
        <p:nvSpPr>
          <p:cNvPr id="19" name="Shape 17"/>
          <p:cNvSpPr/>
          <p:nvPr/>
        </p:nvSpPr>
        <p:spPr>
          <a:xfrm>
            <a:off x="838150" y="9421937"/>
            <a:ext cx="16611699" cy="9525"/>
          </a:xfrm>
          <a:prstGeom prst="rect">
            <a:avLst/>
          </a:prstGeom>
          <a:solidFill>
            <a:srgbClr val="E2DBCE"/>
          </a:solidFill>
          <a:ln/>
        </p:spPr>
      </p:sp>
      <p:pic>
        <p:nvPicPr>
          <p:cNvPr id="2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50" y="9601274"/>
            <a:ext cx="247613" cy="247613"/>
          </a:xfrm>
          <a:prstGeom prst="rect">
            <a:avLst/>
          </a:prstGeom>
        </p:spPr>
      </p:pic>
      <p:sp>
        <p:nvSpPr>
          <p:cNvPr id="21" name="Text 18"/>
          <p:cNvSpPr/>
          <p:nvPr/>
        </p:nvSpPr>
        <p:spPr>
          <a:xfrm>
            <a:off x="1219088" y="9631784"/>
            <a:ext cx="853145" cy="22463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75" b="1" kern="0" spc="38" dirty="0">
                <a:solidFill>
                  <a:srgbClr val="163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FGS 2026</a:t>
            </a:r>
            <a:endParaRPr lang="en-US" sz="1275" dirty="0"/>
          </a:p>
        </p:txBody>
      </p:sp>
      <p:sp>
        <p:nvSpPr>
          <p:cNvPr id="22" name="Text 19"/>
          <p:cNvSpPr/>
          <p:nvPr/>
        </p:nvSpPr>
        <p:spPr>
          <a:xfrm>
            <a:off x="2129358" y="9625831"/>
            <a:ext cx="134925" cy="2365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275" kern="0" spc="38" dirty="0">
                <a:solidFill>
                  <a:srgbClr val="C9C0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</a:t>
            </a:r>
            <a:endParaRPr lang="en-US" sz="1275" dirty="0"/>
          </a:p>
        </p:txBody>
      </p:sp>
      <p:sp>
        <p:nvSpPr>
          <p:cNvPr id="23" name="Text 20"/>
          <p:cNvSpPr/>
          <p:nvPr/>
        </p:nvSpPr>
        <p:spPr>
          <a:xfrm>
            <a:off x="2321409" y="9625831"/>
            <a:ext cx="3078106" cy="2365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275" kern="0" spc="38" dirty="0">
                <a:solidFill>
                  <a:srgbClr val="8A80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Horizons of Research &amp; Innovation</a:t>
            </a:r>
            <a:endParaRPr lang="en-US" sz="1275" dirty="0"/>
          </a:p>
        </p:txBody>
      </p:sp>
      <p:sp>
        <p:nvSpPr>
          <p:cNvPr id="24" name="Text 21"/>
          <p:cNvSpPr/>
          <p:nvPr/>
        </p:nvSpPr>
        <p:spPr>
          <a:xfrm>
            <a:off x="13548320" y="9625831"/>
            <a:ext cx="4291682" cy="2365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275" kern="0" spc="38" dirty="0">
                <a:solidFill>
                  <a:srgbClr val="8A80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An-Najah National University · Nablus, Palestine</a:t>
            </a:r>
            <a:endParaRPr lang="en-US" sz="127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38150" y="959259"/>
            <a:ext cx="323825" cy="28525"/>
          </a:xfrm>
          <a:prstGeom prst="rect">
            <a:avLst/>
          </a:prstGeom>
          <a:solidFill>
            <a:srgbClr val="B68A20"/>
          </a:solidFill>
          <a:ln/>
        </p:spPr>
      </p:sp>
      <p:sp>
        <p:nvSpPr>
          <p:cNvPr id="3" name="Text 1"/>
          <p:cNvSpPr/>
          <p:nvPr/>
        </p:nvSpPr>
        <p:spPr>
          <a:xfrm>
            <a:off x="1295301" y="876288"/>
            <a:ext cx="878260" cy="23256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350" b="1" kern="0" spc="203" dirty="0">
                <a:solidFill>
                  <a:srgbClr val="163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FIGURE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838150" y="1219150"/>
            <a:ext cx="6831384" cy="60383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050" b="1" kern="0" spc="-40" dirty="0">
                <a:solidFill>
                  <a:srgbClr val="1630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the data shows</a:t>
            </a:r>
            <a:endParaRPr lang="en-US" sz="4050" dirty="0"/>
          </a:p>
        </p:txBody>
      </p:sp>
      <p:sp>
        <p:nvSpPr>
          <p:cNvPr id="5" name="Text 3"/>
          <p:cNvSpPr/>
          <p:nvPr/>
        </p:nvSpPr>
        <p:spPr>
          <a:xfrm>
            <a:off x="838150" y="3238500"/>
            <a:ext cx="5494020" cy="10895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1725" dirty="0">
                <a:solidFill>
                  <a:srgbClr val="4A42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Explain the figure in plain language: the axes, the trend, and the single takeaway you want remembered.</a:t>
            </a:r>
            <a:endParaRPr lang="en-US" sz="1725" dirty="0"/>
          </a:p>
        </p:txBody>
      </p:sp>
      <p:sp>
        <p:nvSpPr>
          <p:cNvPr id="6" name="Shape 4"/>
          <p:cNvSpPr/>
          <p:nvPr/>
        </p:nvSpPr>
        <p:spPr>
          <a:xfrm>
            <a:off x="838150" y="5334000"/>
            <a:ext cx="5334000" cy="1536650"/>
          </a:xfrm>
          <a:prstGeom prst="roundRect">
            <a:avLst>
              <a:gd name="adj" fmla="val 4959"/>
            </a:avLst>
          </a:prstGeom>
          <a:solidFill>
            <a:srgbClr val="16305A"/>
          </a:solidFill>
          <a:ln/>
        </p:spPr>
      </p:sp>
      <p:sp>
        <p:nvSpPr>
          <p:cNvPr id="7" name="Text 5"/>
          <p:cNvSpPr/>
          <p:nvPr/>
        </p:nvSpPr>
        <p:spPr>
          <a:xfrm>
            <a:off x="1181013" y="5638787"/>
            <a:ext cx="5113102" cy="212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120" dirty="0">
                <a:solidFill>
                  <a:srgbClr val="E8C2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TAKEAWAY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181013" y="5908663"/>
            <a:ext cx="4787723" cy="6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725" dirty="0">
                <a:solidFill>
                  <a:srgbClr val="FAF7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State the one conclusion this figure supports.</a:t>
            </a:r>
            <a:endParaRPr lang="en-US" sz="1725" dirty="0"/>
          </a:p>
        </p:txBody>
      </p:sp>
      <p:sp>
        <p:nvSpPr>
          <p:cNvPr id="9" name="Text 7"/>
          <p:cNvSpPr/>
          <p:nvPr/>
        </p:nvSpPr>
        <p:spPr>
          <a:xfrm>
            <a:off x="7886774" y="8172400"/>
            <a:ext cx="10519383" cy="244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kern="0" spc="27" dirty="0">
                <a:solidFill>
                  <a:srgbClr val="163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Figure 1. </a:t>
            </a:r>
            <a:r>
              <a:rPr lang="en-US" sz="1350" kern="0" spc="27" dirty="0">
                <a:solidFill>
                  <a:srgbClr val="8A80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Caption — describe the source and what is plotted.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38150" y="959259"/>
            <a:ext cx="323825" cy="28525"/>
          </a:xfrm>
          <a:prstGeom prst="rect">
            <a:avLst/>
          </a:prstGeom>
          <a:solidFill>
            <a:srgbClr val="B68A20"/>
          </a:solidFill>
          <a:ln/>
        </p:spPr>
      </p:sp>
      <p:sp>
        <p:nvSpPr>
          <p:cNvPr id="3" name="Text 1"/>
          <p:cNvSpPr/>
          <p:nvPr/>
        </p:nvSpPr>
        <p:spPr>
          <a:xfrm>
            <a:off x="1295301" y="876288"/>
            <a:ext cx="1034281" cy="23256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350" b="1" kern="0" spc="203" dirty="0">
                <a:solidFill>
                  <a:srgbClr val="163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RESULTS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838150" y="1219150"/>
            <a:ext cx="3566647" cy="688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4500" b="1" kern="0" spc="-45" dirty="0">
                <a:solidFill>
                  <a:srgbClr val="1630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Findings</a:t>
            </a:r>
            <a:endParaRPr lang="en-US" sz="4500" dirty="0"/>
          </a:p>
        </p:txBody>
      </p:sp>
      <p:sp>
        <p:nvSpPr>
          <p:cNvPr id="5" name="Shape 3"/>
          <p:cNvSpPr/>
          <p:nvPr/>
        </p:nvSpPr>
        <p:spPr>
          <a:xfrm>
            <a:off x="838150" y="2743150"/>
            <a:ext cx="7239000" cy="1484685"/>
          </a:xfrm>
          <a:prstGeom prst="roundRect">
            <a:avLst>
              <a:gd name="adj" fmla="val 5132"/>
            </a:avLst>
          </a:prstGeom>
          <a:solidFill>
            <a:srgbClr val="FFFFFF"/>
          </a:solidFill>
          <a:ln w="7937">
            <a:solidFill>
              <a:srgbClr val="E2DBCE"/>
            </a:solidFill>
            <a:prstDash val="solid"/>
          </a:ln>
          <a:effectLst>
            <a:outerShdw blurRad="19050" dist="9525" dir="5400000" algn="bl" rotWithShape="0">
              <a:srgbClr val="281C0E">
                <a:alpha val="6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1169913" y="3036838"/>
            <a:ext cx="2095500" cy="6476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4800" b="1" dirty="0">
                <a:solidFill>
                  <a:srgbClr val="1630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2.4×</a:t>
            </a:r>
            <a:endParaRPr lang="en-US" sz="4800" dirty="0"/>
          </a:p>
        </p:txBody>
      </p:sp>
      <p:sp>
        <p:nvSpPr>
          <p:cNvPr id="7" name="Text 5"/>
          <p:cNvSpPr/>
          <p:nvPr/>
        </p:nvSpPr>
        <p:spPr>
          <a:xfrm>
            <a:off x="3303488" y="3326557"/>
            <a:ext cx="4575156" cy="64569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sz="1650" dirty="0">
                <a:solidFill>
                  <a:srgbClr val="4A42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Improvement over the baseline on the primary metric.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838150" y="4456410"/>
            <a:ext cx="7239000" cy="1484685"/>
          </a:xfrm>
          <a:prstGeom prst="roundRect">
            <a:avLst>
              <a:gd name="adj" fmla="val 5132"/>
            </a:avLst>
          </a:prstGeom>
          <a:solidFill>
            <a:srgbClr val="FFFFFF"/>
          </a:solidFill>
          <a:ln w="7937">
            <a:solidFill>
              <a:srgbClr val="E2DBCE"/>
            </a:solidFill>
            <a:prstDash val="solid"/>
          </a:ln>
          <a:effectLst>
            <a:outerShdw blurRad="19050" dist="9525" dir="5400000" algn="bl" rotWithShape="0">
              <a:srgbClr val="281C0E">
                <a:alpha val="6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1169913" y="4750098"/>
            <a:ext cx="2095500" cy="6476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4800" b="1" dirty="0">
                <a:solidFill>
                  <a:srgbClr val="B68A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p&lt;.01</a:t>
            </a:r>
            <a:endParaRPr lang="en-US" sz="4800" dirty="0"/>
          </a:p>
        </p:txBody>
      </p:sp>
      <p:sp>
        <p:nvSpPr>
          <p:cNvPr id="10" name="Text 8"/>
          <p:cNvSpPr/>
          <p:nvPr/>
        </p:nvSpPr>
        <p:spPr>
          <a:xfrm>
            <a:off x="3303488" y="5039816"/>
            <a:ext cx="4575156" cy="64569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sz="1650" dirty="0">
                <a:solidFill>
                  <a:srgbClr val="4A42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Statistically significant across all conditions tested.</a:t>
            </a:r>
            <a:endParaRPr lang="en-US" sz="1650" dirty="0"/>
          </a:p>
        </p:txBody>
      </p:sp>
      <p:sp>
        <p:nvSpPr>
          <p:cNvPr id="11" name="Shape 9"/>
          <p:cNvSpPr/>
          <p:nvPr/>
        </p:nvSpPr>
        <p:spPr>
          <a:xfrm>
            <a:off x="838150" y="6169670"/>
            <a:ext cx="7239000" cy="1484685"/>
          </a:xfrm>
          <a:prstGeom prst="roundRect">
            <a:avLst>
              <a:gd name="adj" fmla="val 5132"/>
            </a:avLst>
          </a:prstGeom>
          <a:solidFill>
            <a:srgbClr val="FFFFFF"/>
          </a:solidFill>
          <a:ln w="7937">
            <a:solidFill>
              <a:srgbClr val="E2DBCE"/>
            </a:solidFill>
            <a:prstDash val="solid"/>
          </a:ln>
          <a:effectLst>
            <a:outerShdw blurRad="19050" dist="9525" dir="5400000" algn="bl" rotWithShape="0">
              <a:srgbClr val="281C0E">
                <a:alpha val="6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1169913" y="6463357"/>
            <a:ext cx="2095500" cy="6476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4800" b="1" dirty="0">
                <a:solidFill>
                  <a:srgbClr val="1630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312</a:t>
            </a:r>
            <a:endParaRPr lang="en-US" sz="4800" dirty="0"/>
          </a:p>
        </p:txBody>
      </p:sp>
      <p:sp>
        <p:nvSpPr>
          <p:cNvPr id="13" name="Text 11"/>
          <p:cNvSpPr/>
          <p:nvPr/>
        </p:nvSpPr>
        <p:spPr>
          <a:xfrm>
            <a:off x="3303488" y="6753076"/>
            <a:ext cx="4575156" cy="64569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sz="1650" dirty="0">
                <a:solidFill>
                  <a:srgbClr val="4A42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Participants / samples included in the final analysis.</a:t>
            </a:r>
            <a:endParaRPr lang="en-US" sz="1650" dirty="0"/>
          </a:p>
        </p:txBody>
      </p:sp>
      <p:sp>
        <p:nvSpPr>
          <p:cNvPr id="14" name="Shape 12"/>
          <p:cNvSpPr/>
          <p:nvPr/>
        </p:nvSpPr>
        <p:spPr>
          <a:xfrm>
            <a:off x="9067849" y="2743150"/>
            <a:ext cx="8382000" cy="4586076"/>
          </a:xfrm>
          <a:prstGeom prst="roundRect">
            <a:avLst>
              <a:gd name="adj" fmla="val 1662"/>
            </a:avLst>
          </a:prstGeom>
          <a:solidFill>
            <a:srgbClr val="FFFFFF"/>
          </a:solidFill>
          <a:ln w="7937">
            <a:solidFill>
              <a:srgbClr val="E2DBC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494862" y="3132088"/>
            <a:ext cx="8280772" cy="212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120" dirty="0">
                <a:solidFill>
                  <a:srgbClr val="163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COMPARISON BY GROUP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9494862" y="3592463"/>
            <a:ext cx="775134" cy="2722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A14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Group A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6599793" y="3592463"/>
            <a:ext cx="499244" cy="2722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8A80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86%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9494862" y="3921869"/>
            <a:ext cx="7527974" cy="209538"/>
          </a:xfrm>
          <a:prstGeom prst="roundRect">
            <a:avLst>
              <a:gd name="adj" fmla="val 18183"/>
            </a:avLst>
          </a:prstGeom>
          <a:solidFill>
            <a:srgbClr val="EFE9DC"/>
          </a:solidFill>
          <a:ln/>
        </p:spPr>
      </p:sp>
      <p:sp>
        <p:nvSpPr>
          <p:cNvPr id="19" name="Shape 17"/>
          <p:cNvSpPr/>
          <p:nvPr/>
        </p:nvSpPr>
        <p:spPr>
          <a:xfrm>
            <a:off x="9494862" y="3921869"/>
            <a:ext cx="6474023" cy="209538"/>
          </a:xfrm>
          <a:prstGeom prst="rect">
            <a:avLst/>
          </a:prstGeom>
          <a:solidFill>
            <a:srgbClr val="16305A"/>
          </a:solidFill>
          <a:ln/>
        </p:spPr>
      </p:sp>
      <p:sp>
        <p:nvSpPr>
          <p:cNvPr id="20" name="Text 18"/>
          <p:cNvSpPr/>
          <p:nvPr/>
        </p:nvSpPr>
        <p:spPr>
          <a:xfrm>
            <a:off x="9494862" y="4379019"/>
            <a:ext cx="785676" cy="2722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A14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Group B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16594584" y="4379019"/>
            <a:ext cx="504453" cy="2722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8A80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64%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9494862" y="4708426"/>
            <a:ext cx="7527974" cy="209538"/>
          </a:xfrm>
          <a:prstGeom prst="roundRect">
            <a:avLst>
              <a:gd name="adj" fmla="val 18183"/>
            </a:avLst>
          </a:prstGeom>
          <a:solidFill>
            <a:srgbClr val="EFE9DC"/>
          </a:solidFill>
          <a:ln/>
        </p:spPr>
      </p:sp>
      <p:sp>
        <p:nvSpPr>
          <p:cNvPr id="23" name="Shape 21"/>
          <p:cNvSpPr/>
          <p:nvPr/>
        </p:nvSpPr>
        <p:spPr>
          <a:xfrm>
            <a:off x="9494862" y="4708426"/>
            <a:ext cx="4817876" cy="209538"/>
          </a:xfrm>
          <a:prstGeom prst="rect">
            <a:avLst/>
          </a:prstGeom>
          <a:solidFill>
            <a:srgbClr val="2C4A77"/>
          </a:solidFill>
          <a:ln/>
        </p:spPr>
      </p:sp>
      <p:sp>
        <p:nvSpPr>
          <p:cNvPr id="24" name="Text 22"/>
          <p:cNvSpPr/>
          <p:nvPr/>
        </p:nvSpPr>
        <p:spPr>
          <a:xfrm>
            <a:off x="9494862" y="5165576"/>
            <a:ext cx="796156" cy="2722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A14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Group C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16638922" y="5165576"/>
            <a:ext cx="460115" cy="2722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8A80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41%</a:t>
            </a:r>
            <a:endParaRPr lang="en-US" sz="1500" dirty="0"/>
          </a:p>
        </p:txBody>
      </p:sp>
      <p:sp>
        <p:nvSpPr>
          <p:cNvPr id="26" name="Shape 24"/>
          <p:cNvSpPr/>
          <p:nvPr/>
        </p:nvSpPr>
        <p:spPr>
          <a:xfrm>
            <a:off x="9494862" y="5494982"/>
            <a:ext cx="7527974" cy="209538"/>
          </a:xfrm>
          <a:prstGeom prst="roundRect">
            <a:avLst>
              <a:gd name="adj" fmla="val 18183"/>
            </a:avLst>
          </a:prstGeom>
          <a:solidFill>
            <a:srgbClr val="EFE9DC"/>
          </a:solidFill>
          <a:ln/>
        </p:spPr>
      </p:sp>
      <p:sp>
        <p:nvSpPr>
          <p:cNvPr id="27" name="Shape 25"/>
          <p:cNvSpPr/>
          <p:nvPr/>
        </p:nvSpPr>
        <p:spPr>
          <a:xfrm>
            <a:off x="9494862" y="5494982"/>
            <a:ext cx="3086447" cy="209538"/>
          </a:xfrm>
          <a:prstGeom prst="rect">
            <a:avLst/>
          </a:prstGeom>
          <a:solidFill>
            <a:srgbClr val="B68A20"/>
          </a:solidFill>
          <a:ln/>
        </p:spPr>
      </p:sp>
      <p:sp>
        <p:nvSpPr>
          <p:cNvPr id="28" name="Text 26"/>
          <p:cNvSpPr/>
          <p:nvPr/>
        </p:nvSpPr>
        <p:spPr>
          <a:xfrm>
            <a:off x="9494862" y="5952133"/>
            <a:ext cx="690302" cy="2722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A14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Control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16601467" y="5952133"/>
            <a:ext cx="497570" cy="2722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8A80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29%</a:t>
            </a:r>
            <a:endParaRPr lang="en-US" sz="1500" dirty="0"/>
          </a:p>
        </p:txBody>
      </p:sp>
      <p:sp>
        <p:nvSpPr>
          <p:cNvPr id="30" name="Shape 28"/>
          <p:cNvSpPr/>
          <p:nvPr/>
        </p:nvSpPr>
        <p:spPr>
          <a:xfrm>
            <a:off x="9494862" y="6281539"/>
            <a:ext cx="7527974" cy="209538"/>
          </a:xfrm>
          <a:prstGeom prst="roundRect">
            <a:avLst>
              <a:gd name="adj" fmla="val 18183"/>
            </a:avLst>
          </a:prstGeom>
          <a:solidFill>
            <a:srgbClr val="EFE9DC"/>
          </a:solidFill>
          <a:ln/>
        </p:spPr>
      </p:sp>
      <p:sp>
        <p:nvSpPr>
          <p:cNvPr id="31" name="Shape 29"/>
          <p:cNvSpPr/>
          <p:nvPr/>
        </p:nvSpPr>
        <p:spPr>
          <a:xfrm>
            <a:off x="9494862" y="6281539"/>
            <a:ext cx="2183060" cy="209538"/>
          </a:xfrm>
          <a:prstGeom prst="rect">
            <a:avLst/>
          </a:prstGeom>
          <a:solidFill>
            <a:srgbClr val="A89E91"/>
          </a:solidFill>
          <a:ln/>
        </p:spPr>
      </p:sp>
      <p:sp>
        <p:nvSpPr>
          <p:cNvPr id="32" name="Text 30"/>
          <p:cNvSpPr/>
          <p:nvPr/>
        </p:nvSpPr>
        <p:spPr>
          <a:xfrm>
            <a:off x="9494862" y="6757727"/>
            <a:ext cx="8280772" cy="2206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8A80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Replace with your own categories and values.</a:t>
            </a:r>
            <a:endParaRPr lang="en-US" sz="1200" dirty="0"/>
          </a:p>
        </p:txBody>
      </p:sp>
      <p:sp>
        <p:nvSpPr>
          <p:cNvPr id="33" name="Shape 31"/>
          <p:cNvSpPr/>
          <p:nvPr/>
        </p:nvSpPr>
        <p:spPr>
          <a:xfrm>
            <a:off x="838150" y="9421937"/>
            <a:ext cx="16611699" cy="9525"/>
          </a:xfrm>
          <a:prstGeom prst="rect">
            <a:avLst/>
          </a:prstGeom>
          <a:solidFill>
            <a:srgbClr val="E2DBCE"/>
          </a:solidFill>
          <a:ln/>
        </p:spPr>
      </p:sp>
      <p:pic>
        <p:nvPicPr>
          <p:cNvPr id="3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50" y="9601274"/>
            <a:ext cx="247613" cy="247613"/>
          </a:xfrm>
          <a:prstGeom prst="rect">
            <a:avLst/>
          </a:prstGeom>
        </p:spPr>
      </p:pic>
      <p:sp>
        <p:nvSpPr>
          <p:cNvPr id="35" name="Text 32"/>
          <p:cNvSpPr/>
          <p:nvPr/>
        </p:nvSpPr>
        <p:spPr>
          <a:xfrm>
            <a:off x="1219088" y="9631784"/>
            <a:ext cx="853145" cy="22463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75" b="1" kern="0" spc="38" dirty="0">
                <a:solidFill>
                  <a:srgbClr val="163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FGS 2026</a:t>
            </a:r>
            <a:endParaRPr lang="en-US" sz="1275" dirty="0"/>
          </a:p>
        </p:txBody>
      </p:sp>
      <p:sp>
        <p:nvSpPr>
          <p:cNvPr id="36" name="Text 33"/>
          <p:cNvSpPr/>
          <p:nvPr/>
        </p:nvSpPr>
        <p:spPr>
          <a:xfrm>
            <a:off x="2129358" y="9625831"/>
            <a:ext cx="134925" cy="2365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275" kern="0" spc="38" dirty="0">
                <a:solidFill>
                  <a:srgbClr val="C9C0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</a:t>
            </a:r>
            <a:endParaRPr lang="en-US" sz="1275" dirty="0"/>
          </a:p>
        </p:txBody>
      </p:sp>
      <p:sp>
        <p:nvSpPr>
          <p:cNvPr id="37" name="Text 34"/>
          <p:cNvSpPr/>
          <p:nvPr/>
        </p:nvSpPr>
        <p:spPr>
          <a:xfrm>
            <a:off x="2321409" y="9625831"/>
            <a:ext cx="3078106" cy="2365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275" kern="0" spc="38" dirty="0">
                <a:solidFill>
                  <a:srgbClr val="8A80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Horizons of Research &amp; Innovation</a:t>
            </a:r>
            <a:endParaRPr lang="en-US" sz="1275" dirty="0"/>
          </a:p>
        </p:txBody>
      </p:sp>
      <p:sp>
        <p:nvSpPr>
          <p:cNvPr id="38" name="Text 35"/>
          <p:cNvSpPr/>
          <p:nvPr/>
        </p:nvSpPr>
        <p:spPr>
          <a:xfrm>
            <a:off x="13548320" y="9625831"/>
            <a:ext cx="4291682" cy="2365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275" kern="0" spc="38" dirty="0">
                <a:solidFill>
                  <a:srgbClr val="8A80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An-Najah National University · Nablus, Palestine</a:t>
            </a:r>
            <a:endParaRPr lang="en-US" sz="127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630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76150"/>
          </a:xfrm>
          <a:prstGeom prst="rect">
            <a:avLst/>
          </a:prstGeom>
          <a:gradFill rotWithShape="1">
            <a:gsLst>
              <a:gs pos="0">
                <a:srgbClr val="B68A20">
                  <a:alpha val="100000"/>
                </a:srgbClr>
              </a:gs>
              <a:gs pos="100000">
                <a:srgbClr val="F0B83A">
                  <a:alpha val="100000"/>
                </a:srgbClr>
              </a:gs>
            </a:gsLst>
            <a:lin ang="0" scaled="0"/>
          </a:gradFill>
          <a:ln/>
        </p:spPr>
      </p:sp>
      <p:sp>
        <p:nvSpPr>
          <p:cNvPr id="3" name="Text 1"/>
          <p:cNvSpPr/>
          <p:nvPr/>
        </p:nvSpPr>
        <p:spPr>
          <a:xfrm>
            <a:off x="1333500" y="1905000"/>
            <a:ext cx="1013817" cy="1638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70000"/>
              </a:lnSpc>
              <a:buNone/>
            </a:pPr>
            <a:r>
              <a:rPr lang="en-US" sz="18000" b="1" dirty="0">
                <a:solidFill>
                  <a:srgbClr val="B68A20">
                    <a:alpha val="5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18000" dirty="0"/>
          </a:p>
        </p:txBody>
      </p:sp>
      <p:sp>
        <p:nvSpPr>
          <p:cNvPr id="4" name="Text 2"/>
          <p:cNvSpPr/>
          <p:nvPr/>
        </p:nvSpPr>
        <p:spPr>
          <a:xfrm>
            <a:off x="1333500" y="4087874"/>
            <a:ext cx="16089630" cy="151435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4650" b="1" kern="0" spc="-46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State your central finding as one clear, quotable sentence the audience will carry out of the room.</a:t>
            </a:r>
            <a:endParaRPr lang="en-US" sz="4650" dirty="0"/>
          </a:p>
        </p:txBody>
      </p:sp>
      <p:sp>
        <p:nvSpPr>
          <p:cNvPr id="5" name="Shape 3"/>
          <p:cNvSpPr/>
          <p:nvPr/>
        </p:nvSpPr>
        <p:spPr>
          <a:xfrm>
            <a:off x="1333500" y="6057863"/>
            <a:ext cx="457150" cy="28525"/>
          </a:xfrm>
          <a:prstGeom prst="rect">
            <a:avLst/>
          </a:prstGeom>
          <a:solidFill>
            <a:srgbClr val="B68A20"/>
          </a:solidFill>
          <a:ln/>
        </p:spPr>
      </p:sp>
      <p:sp>
        <p:nvSpPr>
          <p:cNvPr id="6" name="Text 4"/>
          <p:cNvSpPr/>
          <p:nvPr/>
        </p:nvSpPr>
        <p:spPr>
          <a:xfrm>
            <a:off x="1962051" y="5945125"/>
            <a:ext cx="4132200" cy="292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50" kern="0" spc="66" dirty="0">
                <a:solidFill>
                  <a:srgbClr val="E8C2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key takeaway of your research</a:t>
            </a:r>
            <a:endParaRPr lang="en-US" sz="16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F24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76150"/>
          </a:xfrm>
          <a:prstGeom prst="rect">
            <a:avLst/>
          </a:prstGeom>
          <a:gradFill rotWithShape="1">
            <a:gsLst>
              <a:gs pos="0">
                <a:srgbClr val="B68A20">
                  <a:alpha val="100000"/>
                </a:srgbClr>
              </a:gs>
              <a:gs pos="100000">
                <a:srgbClr val="F0B83A">
                  <a:alpha val="100000"/>
                </a:srgbClr>
              </a:gs>
            </a:gsLst>
            <a:lin ang="0" scaled="0"/>
          </a:gra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alphaModFix amt="7000"/>
          </a:blip>
          <a:stretch>
            <a:fillRect/>
          </a:stretch>
        </p:blipFill>
        <p:spPr>
          <a:xfrm>
            <a:off x="13335000" y="5334000"/>
            <a:ext cx="6477000" cy="6477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1333500" y="2368972"/>
            <a:ext cx="342863" cy="28525"/>
          </a:xfrm>
          <a:prstGeom prst="rect">
            <a:avLst/>
          </a:prstGeom>
          <a:solidFill>
            <a:srgbClr val="B68A20"/>
          </a:solidFill>
          <a:ln/>
        </p:spPr>
      </p:sp>
      <p:sp>
        <p:nvSpPr>
          <p:cNvPr id="5" name="Text 2"/>
          <p:cNvSpPr/>
          <p:nvPr/>
        </p:nvSpPr>
        <p:spPr>
          <a:xfrm>
            <a:off x="1809688" y="2286000"/>
            <a:ext cx="1351502" cy="23256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350" b="1" kern="0" spc="203" dirty="0">
                <a:solidFill>
                  <a:srgbClr val="E8C2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1333500" y="2747119"/>
            <a:ext cx="16089630" cy="187823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6900" b="1" kern="0" spc="-69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Questions &amp; Discussion</a:t>
            </a:r>
            <a:endParaRPr lang="en-US" sz="6900" dirty="0"/>
          </a:p>
        </p:txBody>
      </p:sp>
      <p:sp>
        <p:nvSpPr>
          <p:cNvPr id="7" name="Text 4"/>
          <p:cNvSpPr/>
          <p:nvPr/>
        </p:nvSpPr>
        <p:spPr>
          <a:xfrm>
            <a:off x="1333500" y="4853905"/>
            <a:ext cx="8044815" cy="78112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950" dirty="0">
                <a:solidFill>
                  <a:srgbClr val="C9D3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 for your attention. I welcome your questions and feedback.</a:t>
            </a:r>
            <a:endParaRPr lang="en-US" sz="1950" dirty="0"/>
          </a:p>
        </p:txBody>
      </p:sp>
      <p:sp>
        <p:nvSpPr>
          <p:cNvPr id="8" name="Text 5"/>
          <p:cNvSpPr/>
          <p:nvPr/>
        </p:nvSpPr>
        <p:spPr>
          <a:xfrm>
            <a:off x="1333500" y="6016005"/>
            <a:ext cx="1977560" cy="212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125" kern="0" spc="113" dirty="0">
                <a:solidFill>
                  <a:srgbClr val="9DAF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PRESENTER</a:t>
            </a:r>
            <a:endParaRPr lang="en-US" sz="1125" dirty="0"/>
          </a:p>
        </p:txBody>
      </p:sp>
      <p:sp>
        <p:nvSpPr>
          <p:cNvPr id="9" name="Text 6"/>
          <p:cNvSpPr/>
          <p:nvPr/>
        </p:nvSpPr>
        <p:spPr>
          <a:xfrm>
            <a:off x="1333500" y="6266780"/>
            <a:ext cx="1977560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Presenter Name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333500" y="6528718"/>
            <a:ext cx="1977560" cy="25638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425" dirty="0">
                <a:solidFill>
                  <a:srgbClr val="9DAF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name@stu.najah.edu</a:t>
            </a:r>
            <a:endParaRPr lang="en-US" sz="1425" dirty="0"/>
          </a:p>
        </p:txBody>
      </p:sp>
      <p:sp>
        <p:nvSpPr>
          <p:cNvPr id="11" name="Text 8"/>
          <p:cNvSpPr/>
          <p:nvPr/>
        </p:nvSpPr>
        <p:spPr>
          <a:xfrm>
            <a:off x="3740857" y="6016005"/>
            <a:ext cx="2616646" cy="212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125" kern="0" spc="113" dirty="0">
                <a:solidFill>
                  <a:srgbClr val="9DAF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CONFERENCE</a:t>
            </a:r>
            <a:endParaRPr lang="en-US" sz="1125" dirty="0"/>
          </a:p>
        </p:txBody>
      </p:sp>
      <p:sp>
        <p:nvSpPr>
          <p:cNvPr id="12" name="Text 9"/>
          <p:cNvSpPr/>
          <p:nvPr/>
        </p:nvSpPr>
        <p:spPr>
          <a:xfrm>
            <a:off x="3740857" y="6266780"/>
            <a:ext cx="2616646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fgsconf@najah.edu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3740857" y="6528718"/>
            <a:ext cx="2616646" cy="25638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425" dirty="0">
                <a:solidFill>
                  <a:srgbClr val="9DAF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Faculty of Graduate Studies</a:t>
            </a:r>
            <a:endParaRPr lang="en-US" sz="1425" dirty="0"/>
          </a:p>
        </p:txBody>
      </p:sp>
      <p:sp>
        <p:nvSpPr>
          <p:cNvPr id="14" name="Shape 11"/>
          <p:cNvSpPr/>
          <p:nvPr/>
        </p:nvSpPr>
        <p:spPr>
          <a:xfrm>
            <a:off x="1333500" y="9193237"/>
            <a:ext cx="15621000" cy="9525"/>
          </a:xfrm>
          <a:prstGeom prst="rect">
            <a:avLst/>
          </a:prstGeom>
          <a:solidFill>
            <a:srgbClr val="FFFFFF">
              <a:alpha val="18000"/>
            </a:srgbClr>
          </a:solidFill>
          <a:ln/>
        </p:spPr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500" y="9410712"/>
            <a:ext cx="285750" cy="285750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1752575" y="9434525"/>
            <a:ext cx="4594274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425" dirty="0">
                <a:solidFill>
                  <a:srgbClr val="E2DBC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FGS 2026 — Horizons of Research and Innovation</a:t>
            </a:r>
            <a:endParaRPr lang="en-US" sz="1425" dirty="0"/>
          </a:p>
        </p:txBody>
      </p:sp>
      <p:sp>
        <p:nvSpPr>
          <p:cNvPr id="17" name="Text 13"/>
          <p:cNvSpPr/>
          <p:nvPr/>
        </p:nvSpPr>
        <p:spPr>
          <a:xfrm>
            <a:off x="13199566" y="9454368"/>
            <a:ext cx="4130427" cy="2365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275" kern="0" spc="51" dirty="0">
                <a:solidFill>
                  <a:srgbClr val="9DAF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An-Najah National University · Aug 8–9, 2026</a:t>
            </a:r>
            <a:endParaRPr lang="en-US" sz="127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710</Words>
  <Application>Microsoft Office PowerPoint</Application>
  <PresentationFormat>Custom</PresentationFormat>
  <Paragraphs>123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b1090</cp:lastModifiedBy>
  <cp:revision>2</cp:revision>
  <dcterms:created xsi:type="dcterms:W3CDTF">2026-06-25T11:55:00Z</dcterms:created>
  <dcterms:modified xsi:type="dcterms:W3CDTF">2026-07-19T07:12:36Z</dcterms:modified>
</cp:coreProperties>
</file>